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u="sng" dirty="0">
                <a:solidFill>
                  <a:srgbClr val="FF0000"/>
                </a:solidFill>
              </a:rPr>
              <a:t>Information Retrieval System Evaluation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26282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rtl="0"/>
            <a:r>
              <a:rPr lang="en-MY" b="1" dirty="0"/>
              <a:t> </a:t>
            </a:r>
            <a:r>
              <a:rPr lang="en-MY" dirty="0"/>
              <a:t>Contingency Matrix: A contingency matrix allows comparing the results automatically obtained by an IR system with the correct judgments manually provided by a human on the same dataset.</a:t>
            </a:r>
            <a:endParaRPr lang="en-US" dirty="0"/>
          </a:p>
          <a:p>
            <a:pPr algn="just" rtl="0"/>
            <a:endParaRPr lang="en-US" dirty="0"/>
          </a:p>
        </p:txBody>
      </p:sp>
      <p:pic>
        <p:nvPicPr>
          <p:cNvPr id="5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71" y="3825044"/>
            <a:ext cx="5928505" cy="198022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2503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u="sng" dirty="0">
                <a:solidFill>
                  <a:srgbClr val="FF0000"/>
                </a:solidFill>
              </a:rPr>
              <a:t>Information Retrieval System Evaluation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6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45" y="1920240"/>
            <a:ext cx="5731510" cy="301752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1673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u="sng" dirty="0">
                <a:solidFill>
                  <a:srgbClr val="FF0000"/>
                </a:solidFill>
              </a:rPr>
              <a:t>Information Retrieval System Evaluation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rtl="0"/>
            <a:r>
              <a:rPr lang="en-MY" b="1" dirty="0"/>
              <a:t> </a:t>
            </a:r>
            <a:r>
              <a:rPr lang="en-MY" dirty="0"/>
              <a:t>Accuracy Percentage of documents correctly classified by the system.</a:t>
            </a:r>
            <a:endParaRPr lang="en-US" dirty="0"/>
          </a:p>
          <a:p>
            <a:pPr algn="l" rtl="0"/>
            <a:r>
              <a:rPr lang="en-MY" dirty="0"/>
              <a:t>			Accuracy= TP + TN/ TP+TN +FP+FN</a:t>
            </a:r>
            <a:endParaRPr lang="en-US" dirty="0"/>
          </a:p>
          <a:p>
            <a:pPr lvl="0" algn="l" rtl="0"/>
            <a:r>
              <a:rPr lang="en-MY" dirty="0"/>
              <a:t>Error Rate Inverse of accuracy. Percentage of documents wrongly classified by the system</a:t>
            </a:r>
            <a:endParaRPr lang="en-US" dirty="0"/>
          </a:p>
          <a:p>
            <a:pPr algn="l" rtl="0"/>
            <a:r>
              <a:rPr lang="en-MY" dirty="0"/>
              <a:t>				FP+FN/ TP+TN +FP+FN</a:t>
            </a:r>
            <a:endParaRPr lang="en-US" dirty="0"/>
          </a:p>
          <a:p>
            <a:pPr lvl="0" algn="l" rtl="0"/>
            <a:r>
              <a:rPr lang="en-MY" dirty="0"/>
              <a:t>But: accuracy is not a good measure for IR.</a:t>
            </a:r>
            <a:endParaRPr lang="en-US" dirty="0"/>
          </a:p>
          <a:p>
            <a:pPr lvl="0" algn="l" rtl="0"/>
            <a:r>
              <a:rPr lang="en-MY" dirty="0"/>
              <a:t>In IR the number of TN (true negative) is usually much bigger than the number of true positive, false positive and false negative. Hence, we need a measure that does not consider TNs.</a:t>
            </a:r>
            <a:endParaRPr lang="en-US" dirty="0"/>
          </a:p>
          <a:p>
            <a:pPr lvl="0" algn="just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5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u="sng" dirty="0">
                <a:solidFill>
                  <a:srgbClr val="FF0000"/>
                </a:solidFill>
              </a:rPr>
              <a:t>Information Retrieval System Evaluation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MY" dirty="0"/>
              <a:t>The effectiveness of an IR system (i.e., the quality of its search results) is determined by two key statistics about the system’s returned results for a query:</a:t>
            </a:r>
            <a:endParaRPr lang="en-US" sz="2800" dirty="0"/>
          </a:p>
          <a:p>
            <a:pPr lvl="0" algn="just" rtl="0"/>
            <a:r>
              <a:rPr lang="en-MY" dirty="0"/>
              <a:t>Precision: What fraction of the returned results are relevant to the information need?</a:t>
            </a:r>
            <a:endParaRPr lang="en-US" sz="2800" dirty="0"/>
          </a:p>
          <a:p>
            <a:pPr lvl="0" algn="just" rtl="0"/>
            <a:r>
              <a:rPr lang="en-MY" dirty="0"/>
              <a:t>Recall: What fraction of the relevant documents in the collection were returned by the system?</a:t>
            </a:r>
            <a:endParaRPr lang="en-US" sz="2800" dirty="0"/>
          </a:p>
          <a:p>
            <a:pPr lvl="0" algn="just" rtl="0"/>
            <a:r>
              <a:rPr lang="en-MY" dirty="0"/>
              <a:t>What is the best balance between the two?</a:t>
            </a:r>
            <a:endParaRPr lang="en-US" sz="2800" dirty="0"/>
          </a:p>
          <a:p>
            <a:pPr lvl="1" algn="just" rtl="0"/>
            <a:r>
              <a:rPr lang="en-MY" dirty="0"/>
              <a:t>Easy to get perfect recall: just retrieve everything.</a:t>
            </a:r>
            <a:endParaRPr lang="en-US" sz="2400" dirty="0"/>
          </a:p>
          <a:p>
            <a:pPr lvl="1" algn="just" rtl="0"/>
            <a:r>
              <a:rPr lang="en-MY" dirty="0"/>
              <a:t>Easy to get good precision: retrieve only the most relevant.</a:t>
            </a:r>
            <a:endParaRPr lang="en-US" sz="2400" dirty="0"/>
          </a:p>
          <a:p>
            <a:pPr algn="just" rtl="0"/>
            <a:r>
              <a:rPr lang="en-MY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9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Precision: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rtl="0"/>
            <a:r>
              <a:rPr lang="en-MY" dirty="0"/>
              <a:t>percentage of relevant documents correctly retrieved by the system (TP)with respect to all documents retrieved by the system (TP + FP). (how many of the retrieved information are relevant?)</a:t>
            </a:r>
            <a:endParaRPr lang="en-US" dirty="0"/>
          </a:p>
          <a:p>
            <a:pPr algn="l" rtl="0"/>
            <a:r>
              <a:rPr lang="en-MY" dirty="0"/>
              <a:t> </a:t>
            </a:r>
            <a:endParaRPr lang="en-US" dirty="0"/>
          </a:p>
          <a:p>
            <a:pPr algn="l" rtl="0"/>
            <a:r>
              <a:rPr lang="en-MY" dirty="0"/>
              <a:t>P =TP / TP+FP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Recall: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rtl="0"/>
            <a:r>
              <a:rPr lang="en-MY" dirty="0"/>
              <a:t>percentage of relevant documents correctly retrieved by the system (TP) with respect to all documents relevant for the human (TP + FN). (how many of the relevant information have been retrieved?)</a:t>
            </a:r>
            <a:endParaRPr lang="en-US" dirty="0"/>
          </a:p>
          <a:p>
            <a:pPr algn="l" rtl="0"/>
            <a:r>
              <a:rPr lang="en-MY" dirty="0"/>
              <a:t> </a:t>
            </a:r>
            <a:endParaRPr lang="en-US" dirty="0"/>
          </a:p>
          <a:p>
            <a:pPr algn="l" rtl="0"/>
            <a:r>
              <a:rPr lang="en-MY" dirty="0"/>
              <a:t>R =TP / TP+FN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0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F-Measure:</a:t>
            </a:r>
            <a:r>
              <a:rPr lang="en-MY" sz="3200" dirty="0">
                <a:solidFill>
                  <a:srgbClr val="FF0000"/>
                </a:solidFill>
              </a:rPr>
              <a:t> </a:t>
            </a:r>
            <a:r>
              <a:rPr lang="en-MY" sz="3200" b="1" dirty="0" smtClean="0">
                <a:solidFill>
                  <a:srgbClr val="FF0000"/>
                </a:solidFill>
              </a:rPr>
              <a:t>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rtl="0"/>
            <a:r>
              <a:rPr lang="en-MY" dirty="0"/>
              <a:t>Combine in a single measure Precision (P) and Recall (R) giving </a:t>
            </a:r>
            <a:r>
              <a:rPr lang="en-MY" dirty="0" err="1"/>
              <a:t>aglobal</a:t>
            </a:r>
            <a:r>
              <a:rPr lang="en-MY" dirty="0"/>
              <a:t> estimation of the performance of an IR system</a:t>
            </a:r>
            <a:r>
              <a:rPr lang="en-MY" dirty="0" smtClean="0"/>
              <a:t>.</a:t>
            </a:r>
            <a:endParaRPr lang="ar-IQ" dirty="0" smtClean="0"/>
          </a:p>
          <a:p>
            <a:pPr marL="0" lvl="0" indent="0" algn="just" rtl="0">
              <a:buNone/>
            </a:pPr>
            <a:r>
              <a:rPr lang="en-MY" dirty="0" smtClean="0"/>
              <a:t> </a:t>
            </a:r>
            <a:endParaRPr lang="en-US" dirty="0"/>
          </a:p>
          <a:p>
            <a:pPr algn="l" rtl="0"/>
            <a:r>
              <a:rPr lang="en-MY" dirty="0"/>
              <a:t>F =2PR/ (R+P)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u="sng" dirty="0">
                <a:solidFill>
                  <a:srgbClr val="FF0000"/>
                </a:solidFill>
              </a:rPr>
              <a:t>EXAMPLE 1: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2924944"/>
            <a:ext cx="8229600" cy="36004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MY" b="1" dirty="0"/>
              <a:t>Accuracy= TP + TN/ TP+TN +FP+FN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/>
              <a:t>    = (10+55)	/ (10+55+30+5)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/>
              <a:t>    =0.65</a:t>
            </a:r>
            <a:endParaRPr lang="en-US" dirty="0"/>
          </a:p>
          <a:p>
            <a:pPr algn="l" rtl="0"/>
            <a:r>
              <a:rPr lang="en-MY" b="1" dirty="0"/>
              <a:t>Error Rate =FP+FN/ TP+TN +FP+FN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/>
              <a:t>	        =(30+5) / (10+55+30+5)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/>
              <a:t>	        =0.35</a:t>
            </a:r>
            <a:endParaRPr lang="en-US" dirty="0"/>
          </a:p>
          <a:p>
            <a:pPr algn="l" rtl="0"/>
            <a:r>
              <a:rPr lang="en-MY" b="1" dirty="0"/>
              <a:t>Precision (P) = TP / (TP+FP)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/>
              <a:t>		= 10 / (10+30) = 0.25</a:t>
            </a:r>
            <a:endParaRPr lang="en-US" dirty="0"/>
          </a:p>
          <a:p>
            <a:pPr algn="l" rtl="0"/>
            <a:r>
              <a:rPr lang="en-MY" b="1" dirty="0"/>
              <a:t>Recall (R)  = TP / (TP+FN)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/>
              <a:t>	 = 10 / (10+5)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/>
              <a:t>	  = 0.66</a:t>
            </a:r>
            <a:endParaRPr lang="en-US" dirty="0"/>
          </a:p>
          <a:p>
            <a:pPr algn="l" rtl="0"/>
            <a:r>
              <a:rPr lang="en-MY" b="1" dirty="0"/>
              <a:t>F-Measure= 2*P*R/ (P+R)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/>
              <a:t>		= ( 2 * 0.25 * 0.66) / ( 0.25 + 0.66)</a:t>
            </a:r>
            <a:endParaRPr lang="en-US" dirty="0"/>
          </a:p>
          <a:p>
            <a:pPr marL="0" indent="0" algn="l" rtl="0">
              <a:buNone/>
            </a:pPr>
            <a:r>
              <a:rPr lang="en-MY" b="1" dirty="0"/>
              <a:t>		= 0.38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39522"/>
              </p:ext>
            </p:extLst>
          </p:nvPr>
        </p:nvGraphicFramePr>
        <p:xfrm>
          <a:off x="448816" y="1412776"/>
          <a:ext cx="8229600" cy="1052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Relevant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Not-relevant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7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Retrieved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TP=10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FP=30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7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Not Retrieved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FN=5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</a:rPr>
                        <a:t>TN=55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8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247</Words>
  <Application>Microsoft Office PowerPoint</Application>
  <PresentationFormat>عرض على الشاشة (3:4)‏</PresentationFormat>
  <Paragraphs>54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Information Retrieval System Evaluation  </vt:lpstr>
      <vt:lpstr>Information Retrieval System Evaluation  </vt:lpstr>
      <vt:lpstr>Information Retrieval System Evaluation  </vt:lpstr>
      <vt:lpstr>Information Retrieval System Evaluation  </vt:lpstr>
      <vt:lpstr>Precision:</vt:lpstr>
      <vt:lpstr>Recall:</vt:lpstr>
      <vt:lpstr>F-Measure: :</vt:lpstr>
      <vt:lpstr>EXAMPLE 1: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Retrieval System</dc:title>
  <dc:creator>Sayid Jasim</dc:creator>
  <cp:lastModifiedBy>مجموعة النفوذ</cp:lastModifiedBy>
  <cp:revision>32</cp:revision>
  <dcterms:created xsi:type="dcterms:W3CDTF">2018-10-04T06:57:30Z</dcterms:created>
  <dcterms:modified xsi:type="dcterms:W3CDTF">2019-12-16T19:25:56Z</dcterms:modified>
</cp:coreProperties>
</file>